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78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9" r:id="rId17"/>
    <p:sldId id="275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Beisser" userId="433b79ac-881a-4c77-b27d-3632ea4ab17e" providerId="ADAL" clId="{0E16ED1D-A74E-460F-AF11-D98CBFD1FCEE}"/>
    <pc:docChg chg="delSld">
      <pc:chgData name="Nathalie Beisser" userId="433b79ac-881a-4c77-b27d-3632ea4ab17e" providerId="ADAL" clId="{0E16ED1D-A74E-460F-AF11-D98CBFD1FCEE}" dt="2020-06-15T07:27:11.634" v="0" actId="2696"/>
      <pc:docMkLst>
        <pc:docMk/>
      </pc:docMkLst>
      <pc:sldChg chg="del">
        <pc:chgData name="Nathalie Beisser" userId="433b79ac-881a-4c77-b27d-3632ea4ab17e" providerId="ADAL" clId="{0E16ED1D-A74E-460F-AF11-D98CBFD1FCEE}" dt="2020-06-15T07:27:11.634" v="0" actId="2696"/>
        <pc:sldMkLst>
          <pc:docMk/>
          <pc:sldMk cId="3163530024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27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89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9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83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45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55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15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77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96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16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37689-2A8D-494A-AE82-2C3478BBC5F2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25797D4-F2AB-461A-82A4-3EA47BB0491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62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iNs794-QF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iumned.nl/oefenen/spelling/werkwoordspell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076FD-2789-461C-8AB8-1A6D1D9D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Tekstanalyse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7982AC-C356-4337-A106-BA271230C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Bepaal het onderwerp door:</a:t>
            </a:r>
          </a:p>
          <a:p>
            <a:r>
              <a:rPr lang="nl-NL" dirty="0"/>
              <a:t>Bekijk de tekst (oriënteren). </a:t>
            </a:r>
          </a:p>
          <a:p>
            <a:r>
              <a:rPr lang="nl-NL" dirty="0"/>
              <a:t>Lees de eerste alinea (inleiding)</a:t>
            </a:r>
          </a:p>
          <a:p>
            <a:r>
              <a:rPr lang="nl-NL" dirty="0"/>
              <a:t>Lees de eerste en laatste zin per alinea</a:t>
            </a:r>
          </a:p>
          <a:p>
            <a:r>
              <a:rPr lang="nl-NL" dirty="0"/>
              <a:t>Lees de laatste alinea (slot, conclusie)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F58D74-7183-452B-805E-DBC8FADD35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Doel van de tekst:</a:t>
            </a:r>
          </a:p>
          <a:p>
            <a:r>
              <a:rPr lang="nl-NL" dirty="0"/>
              <a:t>Informeren (feitelijke informatie) zoals nieuwsberichten en artikelen.</a:t>
            </a:r>
          </a:p>
          <a:p>
            <a:r>
              <a:rPr lang="nl-NL" dirty="0"/>
              <a:t>Instrueren (uitleg over hoe iets werkt)</a:t>
            </a:r>
          </a:p>
          <a:p>
            <a:r>
              <a:rPr lang="nl-NL" dirty="0"/>
              <a:t>Overtuigen (mening van de schrijver) de tekst bestaat voornamelijk uit argumenten</a:t>
            </a:r>
          </a:p>
        </p:txBody>
      </p:sp>
    </p:spTree>
    <p:extLst>
      <p:ext uri="{BB962C8B-B14F-4D97-AF65-F5344CB8AC3E}">
        <p14:creationId xmlns:p14="http://schemas.microsoft.com/office/powerpoint/2010/main" val="3507750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EXTRA: – Figuurlijk taalgebruik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Woorden kunnen letterlijk en figuurlijk bedoeld zijn</a:t>
            </a:r>
          </a:p>
          <a:p>
            <a:r>
              <a:rPr lang="nl-NL" dirty="0"/>
              <a:t>Bij figuurlijk taalgebruik wordt er iets anders bedoeld dan wat er staat </a:t>
            </a:r>
            <a:r>
              <a:rPr lang="nl-NL" dirty="0">
                <a:sym typeface="Wingdings" panose="05000000000000000000" pitchFamily="2" charset="2"/>
              </a:rPr>
              <a:t> uit de rest van de zin kun je opmaken of een woord letterlijk of figuurlijk bedoeld is.</a:t>
            </a:r>
          </a:p>
          <a:p>
            <a:r>
              <a:rPr lang="nl-NL" dirty="0">
                <a:sym typeface="Wingdings" panose="05000000000000000000" pitchFamily="2" charset="2"/>
              </a:rPr>
              <a:t>Uitdrukkingen zijn altijd figuurlijk bedoeld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Voor personen die Nederlands als tweede taal hebben, zijn uitdrukkingen vaak erg ingewikkeld. Zij zien deze uitdrukkingen vaak als letterlijk, terwijl ze figuurlijk bedoeld zijn</a:t>
            </a:r>
            <a:r>
              <a:rPr lang="nl-NL" dirty="0">
                <a:sym typeface="Wingdings" panose="05000000000000000000" pitchFamily="2" charset="2"/>
              </a:rPr>
              <a:t>. 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3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Letterlijk of figuurlijk?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SC Heerenveen kwam </a:t>
            </a:r>
            <a:r>
              <a:rPr lang="nl-NL" dirty="0"/>
              <a:t>na rust flink op stoom</a:t>
            </a:r>
          </a:p>
          <a:p>
            <a:r>
              <a:rPr lang="nl-NL" dirty="0"/>
              <a:t>De pestkop strooide met die opmerkingen flink zout in de wonden</a:t>
            </a:r>
          </a:p>
          <a:p>
            <a:r>
              <a:rPr lang="nl-NL" dirty="0"/>
              <a:t>Dit voelt een beetje als water naar de zee dragen</a:t>
            </a:r>
          </a:p>
          <a:p>
            <a:r>
              <a:rPr lang="nl-NL" dirty="0"/>
              <a:t>Het is algemeen bekend dat roken slecht is voor de gezondheid</a:t>
            </a:r>
          </a:p>
          <a:p>
            <a:r>
              <a:rPr lang="nl-NL" dirty="0"/>
              <a:t>Het gezicht van de man stond op onweer</a:t>
            </a:r>
          </a:p>
          <a:p>
            <a:r>
              <a:rPr lang="nl-NL" dirty="0"/>
              <a:t>Het meisje dronk de fles in één keer leeg</a:t>
            </a:r>
          </a:p>
          <a:p>
            <a:r>
              <a:rPr lang="nl-NL" dirty="0"/>
              <a:t>De omelet brandde behoorlijk aan</a:t>
            </a:r>
          </a:p>
        </p:txBody>
      </p:sp>
    </p:spTree>
    <p:extLst>
      <p:ext uri="{BB962C8B-B14F-4D97-AF65-F5344CB8AC3E}">
        <p14:creationId xmlns:p14="http://schemas.microsoft.com/office/powerpoint/2010/main" val="2087702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Letterlijk</a:t>
            </a:r>
            <a:r>
              <a:rPr lang="nl-NL" dirty="0"/>
              <a:t> of </a:t>
            </a:r>
            <a:r>
              <a:rPr lang="nl-NL" dirty="0">
                <a:solidFill>
                  <a:srgbClr val="FF0000"/>
                </a:solidFill>
              </a:rPr>
              <a:t>figuurlijk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FC Groningen kwam na rust flink op stoom</a:t>
            </a:r>
          </a:p>
          <a:p>
            <a:r>
              <a:rPr lang="nl-NL" dirty="0">
                <a:solidFill>
                  <a:srgbClr val="FF0000"/>
                </a:solidFill>
              </a:rPr>
              <a:t>De pestkop strooide met die opmerkingen flink zout in de wonden</a:t>
            </a:r>
          </a:p>
          <a:p>
            <a:r>
              <a:rPr lang="nl-NL" dirty="0">
                <a:solidFill>
                  <a:srgbClr val="FF0000"/>
                </a:solidFill>
              </a:rPr>
              <a:t>Dit voelt een beetje als water naar de zee dragen</a:t>
            </a:r>
          </a:p>
          <a:p>
            <a:r>
              <a:rPr lang="nl-NL" dirty="0">
                <a:solidFill>
                  <a:srgbClr val="00B050"/>
                </a:solidFill>
              </a:rPr>
              <a:t>Het is algemeen bekend dat roken slecht is voor de gezondheid</a:t>
            </a:r>
          </a:p>
          <a:p>
            <a:r>
              <a:rPr lang="nl-NL" dirty="0">
                <a:solidFill>
                  <a:srgbClr val="FF0000"/>
                </a:solidFill>
              </a:rPr>
              <a:t>Het gezicht van de man stond op onweer</a:t>
            </a:r>
          </a:p>
          <a:p>
            <a:r>
              <a:rPr lang="nl-NL" dirty="0">
                <a:solidFill>
                  <a:srgbClr val="00B050"/>
                </a:solidFill>
              </a:rPr>
              <a:t>Het meisje dronk de fles in één keer leeg</a:t>
            </a:r>
          </a:p>
          <a:p>
            <a:r>
              <a:rPr lang="nl-NL" dirty="0">
                <a:solidFill>
                  <a:srgbClr val="00B050"/>
                </a:solidFill>
              </a:rPr>
              <a:t>De omelet brandde behoorlijk aan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942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6014B-4821-4E10-8811-F26BF188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Opmerkingen schrijfopdracht: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C255E-850B-4DB9-B9E8-F82983B68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Houd je aan de opdracht!</a:t>
            </a:r>
          </a:p>
          <a:p>
            <a:r>
              <a:rPr lang="nl-NL" dirty="0"/>
              <a:t>Denk aan de doelgroep</a:t>
            </a:r>
          </a:p>
          <a:p>
            <a:r>
              <a:rPr lang="nl-NL" dirty="0"/>
              <a:t>Gebruik schrijftaal en geen spreektaal. </a:t>
            </a:r>
          </a:p>
          <a:p>
            <a:r>
              <a:rPr lang="nl-NL" dirty="0"/>
              <a:t>Voorkom herhaling </a:t>
            </a:r>
          </a:p>
          <a:p>
            <a:r>
              <a:rPr lang="nl-NL" dirty="0"/>
              <a:t>Maak gebruik van alinea’s</a:t>
            </a:r>
          </a:p>
          <a:p>
            <a:r>
              <a:rPr lang="nl-NL" dirty="0"/>
              <a:t>Vermijd lange zinnen</a:t>
            </a:r>
          </a:p>
          <a:p>
            <a:r>
              <a:rPr lang="nl-NL" dirty="0"/>
              <a:t>Na een verbindingswoord komt een komma. , omdat , want , enz.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1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Spelling: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Bekijk dit filmpje van Arnoud Kuipers </a:t>
            </a:r>
          </a:p>
          <a:p>
            <a:r>
              <a:rPr lang="nl-NL" dirty="0">
                <a:hlinkClick r:id="rId2"/>
              </a:rPr>
              <a:t>https://www.youtube.com/watch?v=JiNs794-QF0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85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A0B3B-C1BE-4603-84A1-39045F85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E216D2-B364-4AE0-BDBA-8A69FC972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hlinkClick r:id="rId2"/>
              </a:rPr>
              <a:t>https://www.cambiumned.nl/oefenen/spelling/werkwoordspelling/</a:t>
            </a:r>
            <a:endParaRPr lang="nl-NL" dirty="0"/>
          </a:p>
          <a:p>
            <a:endParaRPr lang="nl-NL" dirty="0"/>
          </a:p>
          <a:p>
            <a:r>
              <a:rPr lang="nl-NL" dirty="0"/>
              <a:t>Huiswerk: Maak 4 oefeningen.</a:t>
            </a:r>
          </a:p>
          <a:p>
            <a:r>
              <a:rPr lang="nl-NL" dirty="0"/>
              <a:t>1) oefening 1: persoonsvorm(pv) in de tegenwoordige tijd</a:t>
            </a:r>
          </a:p>
          <a:p>
            <a:r>
              <a:rPr lang="nl-NL" dirty="0"/>
              <a:t>2)oefening 2: persoonsvormen zwakke werkwoorden in de verleden tijd</a:t>
            </a:r>
          </a:p>
          <a:p>
            <a:r>
              <a:rPr lang="nl-NL" dirty="0"/>
              <a:t>3)oefening persoonsvormen (pv) en voltooide deelwoorden</a:t>
            </a:r>
          </a:p>
          <a:p>
            <a:r>
              <a:rPr lang="nl-NL" dirty="0"/>
              <a:t>NB: sterke werkwoorden veranderen van klank in de verleden tijd: lopen – liep – gelopen In dit geval hoef je niet meer na te denken over d’s en t’s. Dus nooit: </a:t>
            </a:r>
            <a:r>
              <a:rPr lang="nl-NL" dirty="0" err="1"/>
              <a:t>werdt</a:t>
            </a:r>
            <a:r>
              <a:rPr lang="nl-NL" dirty="0"/>
              <a:t>! Altijd werd.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879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Lezen – Deelonderwerpen herkennen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Leerdoel van deze paragraaf: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“Je herkent de deelonderwerpen in een tekst”</a:t>
            </a:r>
          </a:p>
        </p:txBody>
      </p:sp>
    </p:spTree>
    <p:extLst>
      <p:ext uri="{BB962C8B-B14F-4D97-AF65-F5344CB8AC3E}">
        <p14:creationId xmlns:p14="http://schemas.microsoft.com/office/powerpoint/2010/main" val="117827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deelonderwerpen?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kanten van een onderwerp die in een tekst aan bod komen</a:t>
            </a:r>
          </a:p>
          <a:p>
            <a:r>
              <a:rPr lang="nl-NL" dirty="0"/>
              <a:t>Langere teksten hebben vaak meerdere deelonderwerpen</a:t>
            </a:r>
          </a:p>
          <a:p>
            <a:r>
              <a:rPr lang="nl-NL" dirty="0"/>
              <a:t>Zichtbaar in tekst door gebruik witregels/verschillende alinea’s</a:t>
            </a:r>
          </a:p>
          <a:p>
            <a:endParaRPr lang="nl-NL" dirty="0"/>
          </a:p>
          <a:p>
            <a:r>
              <a:rPr lang="nl-NL" dirty="0"/>
              <a:t>Vaak: één deelonderwerp per alinea. Soms is een deelonderwerp zo belangrijk, dat het in meerdere alinea’s behandeld wordt</a:t>
            </a:r>
          </a:p>
        </p:txBody>
      </p:sp>
    </p:spTree>
    <p:extLst>
      <p:ext uri="{BB962C8B-B14F-4D97-AF65-F5344CB8AC3E}">
        <p14:creationId xmlns:p14="http://schemas.microsoft.com/office/powerpoint/2010/main" val="163910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000" dirty="0"/>
              <a:t>Hoe vind je de deelonderwerpen in een tekst?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Lees de titel en de inleiding en stel vast wat het onderwerp is</a:t>
            </a:r>
          </a:p>
          <a:p>
            <a:r>
              <a:rPr lang="nl-NL" dirty="0"/>
              <a:t>Bekijk de lay-out van de tekst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 Waarom is dit belangrijk?</a:t>
            </a:r>
          </a:p>
          <a:p>
            <a:pPr marL="0" indent="0">
              <a:buNone/>
            </a:pP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Bij twijfel: lees de eerste en de laatste zin van een alinea om vast te stellen waar een nieuw deelonderwerp begint</a:t>
            </a:r>
          </a:p>
        </p:txBody>
      </p:sp>
    </p:spTree>
    <p:extLst>
      <p:ext uri="{BB962C8B-B14F-4D97-AF65-F5344CB8AC3E}">
        <p14:creationId xmlns:p14="http://schemas.microsoft.com/office/powerpoint/2010/main" val="242302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Lezen – tekstverbanden en signaalwoorden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51578" y="2810862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Leerdoel van deze paragraaf: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“Je herkent signaalwoorden en je ontdekt verbanden in een tekst”</a:t>
            </a:r>
          </a:p>
        </p:txBody>
      </p:sp>
    </p:spTree>
    <p:extLst>
      <p:ext uri="{BB962C8B-B14F-4D97-AF65-F5344CB8AC3E}">
        <p14:creationId xmlns:p14="http://schemas.microsoft.com/office/powerpoint/2010/main" val="129656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tekstverbanden en signaalwoorden?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Tekstverbanden: logische verbanden tussen verschillende alinea’s.</a:t>
            </a:r>
            <a:br>
              <a:rPr lang="nl-NL" dirty="0"/>
            </a:br>
            <a:br>
              <a:rPr lang="nl-NL" dirty="0"/>
            </a:br>
            <a:r>
              <a:rPr lang="nl-NL" dirty="0"/>
              <a:t>Signaalwoorden zijn nodig om tekstverbanden te leggen. Laten ook zien welke relatie de alinea’s met elkaar hebben.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835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tekstverbanden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Verklaring</a:t>
            </a:r>
          </a:p>
          <a:p>
            <a:r>
              <a:rPr lang="nl-NL" dirty="0"/>
              <a:t>Tegenstelling </a:t>
            </a:r>
          </a:p>
          <a:p>
            <a:r>
              <a:rPr lang="nl-NL" dirty="0"/>
              <a:t>Conclusie/samenvatting</a:t>
            </a:r>
          </a:p>
          <a:p>
            <a:r>
              <a:rPr lang="nl-NL" dirty="0"/>
              <a:t>Doel-middel</a:t>
            </a:r>
          </a:p>
          <a:p>
            <a:r>
              <a:rPr lang="nl-NL" dirty="0"/>
              <a:t>Oorzaak-gevolg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(maar ook: opsomming, tijd, toelichting, voorwaarde, vergelijking, reden.)</a:t>
            </a:r>
          </a:p>
        </p:txBody>
      </p:sp>
    </p:spTree>
    <p:extLst>
      <p:ext uri="{BB962C8B-B14F-4D97-AF65-F5344CB8AC3E}">
        <p14:creationId xmlns:p14="http://schemas.microsoft.com/office/powerpoint/2010/main" val="206421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signaalwoorden en tekstverbanden zie je?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dol</a:t>
            </a:r>
            <a:r>
              <a:rPr lang="en-US" dirty="0"/>
              <a:t> op </a:t>
            </a:r>
            <a:r>
              <a:rPr lang="en-US" dirty="0" err="1"/>
              <a:t>Italiaans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Mexicaans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Shoppen</a:t>
            </a:r>
            <a:r>
              <a:rPr lang="en-US" dirty="0"/>
              <a:t> </a:t>
            </a:r>
            <a:r>
              <a:rPr lang="en-US" dirty="0" err="1"/>
              <a:t>vind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echt</a:t>
            </a:r>
            <a:r>
              <a:rPr lang="en-US" dirty="0"/>
              <a:t> super, maar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geld op het moment.</a:t>
            </a:r>
          </a:p>
          <a:p>
            <a:endParaRPr lang="en-US" dirty="0"/>
          </a:p>
          <a:p>
            <a:r>
              <a:rPr lang="en-US" dirty="0" err="1"/>
              <a:t>Signaalwoorden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om </a:t>
            </a:r>
            <a:r>
              <a:rPr lang="en-US" dirty="0" err="1"/>
              <a:t>teksten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,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geef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voorbeelden</a:t>
            </a:r>
            <a:r>
              <a:rPr lang="en-US" dirty="0"/>
              <a:t>, </a:t>
            </a:r>
            <a:r>
              <a:rPr lang="en-US" dirty="0" err="1"/>
              <a:t>zodat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alvast</a:t>
            </a:r>
            <a:r>
              <a:rPr lang="en-US" dirty="0"/>
              <a:t> wat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oefenen</a:t>
            </a:r>
            <a:r>
              <a:rPr lang="en-US" dirty="0"/>
              <a:t> met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stof</a:t>
            </a:r>
            <a:r>
              <a:rPr lang="en-US" dirty="0"/>
              <a:t>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778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000" dirty="0"/>
              <a:t>Alle tekstverbanden met enkele voorbeelden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Opsomming </a:t>
            </a:r>
            <a:r>
              <a:rPr lang="nl-NL" dirty="0">
                <a:sym typeface="Wingdings" pitchFamily="2" charset="2"/>
              </a:rPr>
              <a:t> Ten eerste…</a:t>
            </a:r>
          </a:p>
          <a:p>
            <a:r>
              <a:rPr lang="nl-NL" dirty="0">
                <a:sym typeface="Wingdings" pitchFamily="2" charset="2"/>
              </a:rPr>
              <a:t>Tegenstelling  Maar, echter…</a:t>
            </a:r>
          </a:p>
          <a:p>
            <a:r>
              <a:rPr lang="nl-NL" dirty="0">
                <a:sym typeface="Wingdings" pitchFamily="2" charset="2"/>
              </a:rPr>
              <a:t>Tijd  Eerst, vervolgens, toen…</a:t>
            </a:r>
          </a:p>
          <a:p>
            <a:r>
              <a:rPr lang="nl-NL" dirty="0">
                <a:sym typeface="Wingdings" pitchFamily="2" charset="2"/>
              </a:rPr>
              <a:t>Oorzaak-gevolg  Doordat, daardoor…</a:t>
            </a:r>
          </a:p>
          <a:p>
            <a:r>
              <a:rPr lang="nl-NL" dirty="0">
                <a:sym typeface="Wingdings" pitchFamily="2" charset="2"/>
              </a:rPr>
              <a:t>Toelichting  Zo, bijvoorbeeld, zoals…</a:t>
            </a:r>
          </a:p>
          <a:p>
            <a:r>
              <a:rPr lang="nl-NL" dirty="0">
                <a:sym typeface="Wingdings" pitchFamily="2" charset="2"/>
              </a:rPr>
              <a:t>Voorwaarde  Als, indien, mits…</a:t>
            </a:r>
          </a:p>
          <a:p>
            <a:r>
              <a:rPr lang="nl-NL" dirty="0">
                <a:sym typeface="Wingdings" pitchFamily="2" charset="2"/>
              </a:rPr>
              <a:t>Vergelijking  Zoals, evenals, groter/kleiner…</a:t>
            </a:r>
          </a:p>
          <a:p>
            <a:r>
              <a:rPr lang="nl-NL" dirty="0">
                <a:sym typeface="Wingdings" pitchFamily="2" charset="2"/>
              </a:rPr>
              <a:t>Reden  Daarom, omdat, want, immers…</a:t>
            </a:r>
          </a:p>
          <a:p>
            <a:r>
              <a:rPr lang="nl-NL" dirty="0">
                <a:sym typeface="Wingdings" pitchFamily="2" charset="2"/>
              </a:rPr>
              <a:t>Doel-middel  Zodat, daarvoor, waarvoor…</a:t>
            </a:r>
          </a:p>
          <a:p>
            <a:r>
              <a:rPr lang="nl-NL" dirty="0">
                <a:sym typeface="Wingdings" pitchFamily="2" charset="2"/>
              </a:rPr>
              <a:t>Samenvatting  Kortom, samengevat, al met al…</a:t>
            </a:r>
          </a:p>
          <a:p>
            <a:r>
              <a:rPr lang="nl-NL" dirty="0">
                <a:sym typeface="Wingdings" pitchFamily="2" charset="2"/>
              </a:rPr>
              <a:t>Conclusie  Dus, concluderend, hieruit volgt…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10558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B1EBD75D1D0498BF9CB3B13D9A0EC" ma:contentTypeVersion="10" ma:contentTypeDescription="Een nieuw document maken." ma:contentTypeScope="" ma:versionID="021133488f340a5208083face405994f">
  <xsd:schema xmlns:xsd="http://www.w3.org/2001/XMLSchema" xmlns:xs="http://www.w3.org/2001/XMLSchema" xmlns:p="http://schemas.microsoft.com/office/2006/metadata/properties" xmlns:ns3="171eec53-f477-4f52-9849-d7d5b89b9f17" xmlns:ns4="166fac28-08a7-4cbf-a1aa-bd30faebd3e8" targetNamespace="http://schemas.microsoft.com/office/2006/metadata/properties" ma:root="true" ma:fieldsID="2ae373b6970483d7cd896468a78e1695" ns3:_="" ns4:_="">
    <xsd:import namespace="171eec53-f477-4f52-9849-d7d5b89b9f17"/>
    <xsd:import namespace="166fac28-08a7-4cbf-a1aa-bd30faebd3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1eec53-f477-4f52-9849-d7d5b89b9f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fac28-08a7-4cbf-a1aa-bd30faeb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A97153-9C7E-46FA-80BD-C0A0B33C70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1712BC-E835-4479-B91E-F65EA1661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1eec53-f477-4f52-9849-d7d5b89b9f17"/>
    <ds:schemaRef ds:uri="166fac28-08a7-4cbf-a1aa-bd30faebd3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6309A-620E-4082-AF00-F35C9977F1DE}">
  <ds:schemaRefs>
    <ds:schemaRef ds:uri="166fac28-08a7-4cbf-a1aa-bd30faebd3e8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71eec53-f477-4f52-9849-d7d5b89b9f17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4335</TotalTime>
  <Words>710</Words>
  <Application>Microsoft Office PowerPoint</Application>
  <PresentationFormat>Breedbeeld</PresentationFormat>
  <Paragraphs>95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Wingdings</vt:lpstr>
      <vt:lpstr>Galerie</vt:lpstr>
      <vt:lpstr>Tekstanalyse</vt:lpstr>
      <vt:lpstr>Lezen – Deelonderwerpen herkennen</vt:lpstr>
      <vt:lpstr>Wat zijn deelonderwerpen?</vt:lpstr>
      <vt:lpstr>Hoe vind je de deelonderwerpen in een tekst?</vt:lpstr>
      <vt:lpstr>Lezen – tekstverbanden en signaalwoorden</vt:lpstr>
      <vt:lpstr>Wat zijn tekstverbanden en signaalwoorden?</vt:lpstr>
      <vt:lpstr>Verschillende tekstverbanden</vt:lpstr>
      <vt:lpstr>Welke signaalwoorden en tekstverbanden zie je?</vt:lpstr>
      <vt:lpstr>Alle tekstverbanden met enkele voorbeelden</vt:lpstr>
      <vt:lpstr>EXTRA: – Figuurlijk taalgebruik</vt:lpstr>
      <vt:lpstr>Letterlijk of figuurlijk?</vt:lpstr>
      <vt:lpstr>Letterlijk of figuurlijk?</vt:lpstr>
      <vt:lpstr>Opmerkingen schrijfopdracht:</vt:lpstr>
      <vt:lpstr>Spelling:</vt:lpstr>
      <vt:lpstr>Oefenen: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Lezen 2.2 en 2.3  Woordenschat 1.3, 2.1 en 2.2</dc:title>
  <dc:creator>Tim van Bommel</dc:creator>
  <cp:lastModifiedBy>Nathalie Beisser</cp:lastModifiedBy>
  <cp:revision>14</cp:revision>
  <dcterms:created xsi:type="dcterms:W3CDTF">2017-09-01T13:15:59Z</dcterms:created>
  <dcterms:modified xsi:type="dcterms:W3CDTF">2020-06-15T07:27:20Z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0x010100AAEB1EBD75D1D0498BF9CB3B13D9A0EC</vt:lpwstr>
  </property>
</Properties>
</file>